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581" r:id="rId27"/>
    <p:sldId id="262" r:id="rId28"/>
    <p:sldId id="263" r:id="rId29"/>
    <p:sldId id="569" r:id="rId30"/>
    <p:sldId id="571" r:id="rId31"/>
    <p:sldId id="296" r:id="rId32"/>
    <p:sldId id="579" r:id="rId33"/>
    <p:sldId id="580" r:id="rId34"/>
    <p:sldId id="582" r:id="rId35"/>
    <p:sldId id="278" r:id="rId36"/>
    <p:sldId id="282" r:id="rId37"/>
    <p:sldId id="279" r:id="rId38"/>
    <p:sldId id="570" r:id="rId39"/>
    <p:sldId id="559" r:id="rId4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581"/>
            <p14:sldId id="262"/>
            <p14:sldId id="263"/>
            <p14:sldId id="569"/>
            <p14:sldId id="571"/>
            <p14:sldId id="296"/>
            <p14:sldId id="579"/>
            <p14:sldId id="580"/>
            <p14:sldId id="582"/>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75118" autoAdjust="0"/>
  </p:normalViewPr>
  <p:slideViewPr>
    <p:cSldViewPr snapToGrid="0">
      <p:cViewPr varScale="1">
        <p:scale>
          <a:sx n="29" d="100"/>
          <a:sy n="29" d="100"/>
        </p:scale>
        <p:origin x="720" y="48"/>
      </p:cViewPr>
      <p:guideLst/>
    </p:cSldViewPr>
  </p:slideViewPr>
  <p:notesTextViewPr>
    <p:cViewPr>
      <p:scale>
        <a:sx n="1" d="1"/>
        <a:sy n="1" d="1"/>
      </p:scale>
      <p:origin x="0" y="-296"/>
    </p:cViewPr>
  </p:notesTextViewPr>
  <p:sorterViewPr>
    <p:cViewPr>
      <p:scale>
        <a:sx n="67" d="100"/>
        <a:sy n="67" d="100"/>
      </p:scale>
      <p:origin x="0" y="-1980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17CC4898-20BA-4AC4-9DF1-9FEE14033F3D}"/>
    <pc:docChg chg="addSld delSld modSld modSection">
      <pc:chgData name="Mitchell Wand" userId="de9b44c55c049659" providerId="LiveId" clId="{17CC4898-20BA-4AC4-9DF1-9FEE14033F3D}" dt="2024-10-07T19:03:56.840" v="92" actId="2696"/>
      <pc:docMkLst>
        <pc:docMk/>
      </pc:docMkLst>
      <pc:sldChg chg="modSp new del mod">
        <pc:chgData name="Mitchell Wand" userId="de9b44c55c049659" providerId="LiveId" clId="{17CC4898-20BA-4AC4-9DF1-9FEE14033F3D}" dt="2024-10-07T19:03:56.840" v="92" actId="2696"/>
        <pc:sldMkLst>
          <pc:docMk/>
          <pc:sldMk cId="1525422240" sldId="583"/>
        </pc:sldMkLst>
        <pc:spChg chg="mod">
          <ac:chgData name="Mitchell Wand" userId="de9b44c55c049659" providerId="LiveId" clId="{17CC4898-20BA-4AC4-9DF1-9FEE14033F3D}" dt="2024-10-07T19:02:09.699" v="19" actId="20577"/>
          <ac:spMkLst>
            <pc:docMk/>
            <pc:sldMk cId="1525422240" sldId="583"/>
            <ac:spMk id="2" creationId="{0922646A-D8A4-CEC6-168B-92DD15D6773E}"/>
          </ac:spMkLst>
        </pc:spChg>
        <pc:spChg chg="mod">
          <ac:chgData name="Mitchell Wand" userId="de9b44c55c049659" providerId="LiveId" clId="{17CC4898-20BA-4AC4-9DF1-9FEE14033F3D}" dt="2024-10-07T19:03:18.108" v="91" actId="20577"/>
          <ac:spMkLst>
            <pc:docMk/>
            <pc:sldMk cId="1525422240" sldId="583"/>
            <ac:spMk id="3" creationId="{498F9426-39E0-E643-3D3E-7F4954E0E2BD}"/>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10/7/2024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Spy “remembers”">
            <a:extLst>
              <a:ext uri="{FF2B5EF4-FFF2-40B4-BE49-F238E27FC236}">
                <a16:creationId xmlns:a16="http://schemas.microsoft.com/office/drawing/2014/main" id="{55B5E0D7-4B69-CF00-F839-144DE1AADC84}"/>
              </a:ext>
            </a:extLst>
          </p:cNvPr>
          <p:cNvSpPr txBox="1"/>
          <p:nvPr/>
        </p:nvSpPr>
        <p:spPr>
          <a:xfrm>
            <a:off x="14594542" y="9753801"/>
            <a:ext cx="9789458" cy="1661991"/>
          </a:xfrm>
          <a:prstGeom prst="rect">
            <a:avLst/>
          </a:prstGeom>
          <a:noFill/>
          <a:ln w="38100" cap="flat">
            <a:solidFill>
              <a:schemeClr val="tx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err="1">
                <a:solidFill>
                  <a:srgbClr val="FF0000"/>
                </a:solidFill>
              </a:rPr>
              <a:t>MockReset</a:t>
            </a:r>
            <a:r>
              <a:rPr lang="en-US" dirty="0"/>
              <a:t> erases history; returns implementation to 'undefined'</a:t>
            </a:r>
            <a:endParaRPr dirty="0"/>
          </a:p>
        </p:txBody>
      </p:sp>
      <p:sp>
        <p:nvSpPr>
          <p:cNvPr id="4" name="Freeform: Shape 3">
            <a:extLst>
              <a:ext uri="{FF2B5EF4-FFF2-40B4-BE49-F238E27FC236}">
                <a16:creationId xmlns:a16="http://schemas.microsoft.com/office/drawing/2014/main" id="{0E82F4E8-5AE5-0001-851F-BA486B933011}"/>
              </a:ext>
            </a:extLst>
          </p:cNvPr>
          <p:cNvSpPr/>
          <p:nvPr/>
        </p:nvSpPr>
        <p:spPr>
          <a:xfrm>
            <a:off x="8348741" y="11441150"/>
            <a:ext cx="12828298" cy="1361047"/>
          </a:xfrm>
          <a:custGeom>
            <a:avLst/>
            <a:gdLst>
              <a:gd name="connsiteX0" fmla="*/ 10303727 w 12322971"/>
              <a:gd name="connsiteY0" fmla="*/ 0 h 1382728"/>
              <a:gd name="connsiteX1" fmla="*/ 11552664 w 12322971"/>
              <a:gd name="connsiteY1" fmla="*/ 1315844 h 1382728"/>
              <a:gd name="connsiteX2" fmla="*/ 0 w 12322971"/>
              <a:gd name="connsiteY2" fmla="*/ 1070517 h 1382728"/>
              <a:gd name="connsiteX0" fmla="*/ 10303727 w 12322971"/>
              <a:gd name="connsiteY0" fmla="*/ 0 h 1363179"/>
              <a:gd name="connsiteX1" fmla="*/ 11552664 w 12322971"/>
              <a:gd name="connsiteY1" fmla="*/ 1315844 h 1363179"/>
              <a:gd name="connsiteX2" fmla="*/ 0 w 12322971"/>
              <a:gd name="connsiteY2" fmla="*/ 1070517 h 1363179"/>
              <a:gd name="connsiteX0" fmla="*/ 10809054 w 12828298"/>
              <a:gd name="connsiteY0" fmla="*/ 0 h 1361047"/>
              <a:gd name="connsiteX1" fmla="*/ 12057991 w 12828298"/>
              <a:gd name="connsiteY1" fmla="*/ 1315844 h 1361047"/>
              <a:gd name="connsiteX2" fmla="*/ 0 w 12828298"/>
              <a:gd name="connsiteY2" fmla="*/ 1046454 h 1361047"/>
            </a:gdLst>
            <a:ahLst/>
            <a:cxnLst>
              <a:cxn ang="0">
                <a:pos x="connsiteX0" y="connsiteY0"/>
              </a:cxn>
              <a:cxn ang="0">
                <a:pos x="connsiteX1" y="connsiteY1"/>
              </a:cxn>
              <a:cxn ang="0">
                <a:pos x="connsiteX2" y="connsiteY2"/>
              </a:cxn>
            </a:cxnLst>
            <a:rect l="l" t="t" r="r" b="b"/>
            <a:pathLst>
              <a:path w="12828298" h="1361047">
                <a:moveTo>
                  <a:pt x="10809054" y="0"/>
                </a:moveTo>
                <a:cubicBezTo>
                  <a:pt x="12292166" y="568712"/>
                  <a:pt x="13775279" y="1137425"/>
                  <a:pt x="12057991" y="1315844"/>
                </a:cubicBezTo>
                <a:cubicBezTo>
                  <a:pt x="10340703" y="1494263"/>
                  <a:pt x="4941752" y="1089885"/>
                  <a:pt x="0" y="1046454"/>
                </a:cubicBezTo>
              </a:path>
            </a:pathLst>
          </a:custGeom>
          <a:noFill/>
          <a:ln w="25400" cap="flat">
            <a:solidFill>
              <a:schemeClr val="tx1"/>
            </a:solidFill>
            <a:prstDash val="solid"/>
            <a:miter lim="800000"/>
            <a:headEnd type="none" w="med" len="med"/>
            <a:tailEnd type="stealth" w="lg" len="lg"/>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a:ln>
                <a:noFill/>
              </a:ln>
              <a:solidFill>
                <a:srgbClr val="000000"/>
              </a:solidFill>
              <a:effectLst/>
              <a:uFillTx/>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3063743"/>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mock&lt;</a:t>
            </a:r>
            <a:r>
              <a:rPr lang="en-US" sz="2700" dirty="0" err="1">
                <a:solidFill>
                  <a:srgbClr val="080808"/>
                </a:solidFill>
                <a:effectLst/>
                <a:highlight>
                  <a:srgbClr val="FFFF00"/>
                </a:highlight>
                <a:latin typeface="Consolas" panose="020B0609020204030204" pitchFamily="49" charset="0"/>
                <a:cs typeface="Consolas" panose="020B0609020204030204" pitchFamily="49" charset="0"/>
              </a:rPr>
              <a:t>IClockListener</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highlight>
                  <a:srgbClr val="FFFF00"/>
                </a:highlight>
                <a:latin typeface="Consolas" panose="020B0609020204030204" pitchFamily="49" charset="0"/>
                <a:cs typeface="Consolas" panose="020B0609020204030204" pitchFamily="49" charset="0"/>
              </a:rPr>
              <a:t>listener1</a:t>
            </a:r>
            <a:r>
              <a:rPr lang="en-US" sz="2700" dirty="0">
                <a:solidFill>
                  <a:srgbClr val="080808"/>
                </a:solidFill>
                <a:effectLst/>
                <a:highlight>
                  <a:srgbClr val="FFFF00"/>
                </a:highlight>
                <a:latin typeface="Consolas" panose="020B0609020204030204" pitchFamily="49" charset="0"/>
                <a:cs typeface="Consolas" panose="020B0609020204030204" pitchFamily="49" charset="0"/>
              </a:rPr>
              <a:t>.</a:t>
            </a:r>
            <a:r>
              <a:rPr lang="en-US" sz="2700" dirty="0">
                <a:solidFill>
                  <a:srgbClr val="871094"/>
                </a:solidFill>
                <a:effectLst/>
                <a:highlight>
                  <a:srgbClr val="FFFF00"/>
                </a:highligh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
        <p:nvSpPr>
          <p:cNvPr id="3" name="Rectangle 2">
            <a:extLst>
              <a:ext uri="{FF2B5EF4-FFF2-40B4-BE49-F238E27FC236}">
                <a16:creationId xmlns:a16="http://schemas.microsoft.com/office/drawing/2014/main" id="{24A21AE1-89C0-11A3-67BA-7FC9406ECC35}"/>
              </a:ext>
            </a:extLst>
          </p:cNvPr>
          <p:cNvSpPr/>
          <p:nvPr/>
        </p:nvSpPr>
        <p:spPr>
          <a:xfrm>
            <a:off x="15902884" y="8711443"/>
            <a:ext cx="6641431" cy="1538881"/>
          </a:xfrm>
          <a:prstGeom prst="rect">
            <a:avLst/>
          </a:prstGeom>
          <a:solidFill>
            <a:srgbClr val="FFFFFF"/>
          </a:solidFill>
          <a:ln w="381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4400" dirty="0">
                <a:latin typeface="Ink Free" panose="03080402000500000000" pitchFamily="66" charset="0"/>
              </a:rPr>
              <a:t>All the methods of </a:t>
            </a:r>
            <a:r>
              <a:rPr lang="en-US" sz="4400" dirty="0" err="1">
                <a:latin typeface="Ink Free" panose="03080402000500000000" pitchFamily="66" charset="0"/>
              </a:rPr>
              <a:t>IClockListener</a:t>
            </a:r>
            <a:r>
              <a:rPr lang="en-US" sz="4400" dirty="0">
                <a:latin typeface="Ink Free" panose="03080402000500000000" pitchFamily="66" charset="0"/>
              </a:rPr>
              <a:t> are mocked</a:t>
            </a:r>
            <a:r>
              <a:rPr lang="en-US" dirty="0">
                <a:latin typeface="Ink Free" panose="03080402000500000000" pitchFamily="66" charset="0"/>
              </a:rPr>
              <a:t>.</a:t>
            </a:r>
            <a:endParaRPr kumimoji="0" lang="en-US" sz="3600" b="0" i="0" u="none" strike="noStrike" cap="none" spc="0" normalizeH="0" baseline="0" dirty="0">
              <a:ln>
                <a:noFill/>
              </a:ln>
              <a:solidFill>
                <a:srgbClr val="000000"/>
              </a:solidFill>
              <a:effectLst/>
              <a:uFillTx/>
              <a:latin typeface="Ink Free" panose="03080402000500000000" pitchFamily="66" charset="0"/>
              <a:sym typeface="Calibri"/>
            </a:endParaRPr>
          </a:p>
        </p:txBody>
      </p:sp>
      <p:cxnSp>
        <p:nvCxnSpPr>
          <p:cNvPr id="8" name="Straight Connector 7">
            <a:extLst>
              <a:ext uri="{FF2B5EF4-FFF2-40B4-BE49-F238E27FC236}">
                <a16:creationId xmlns:a16="http://schemas.microsoft.com/office/drawing/2014/main" id="{875E20D5-DC65-0688-CA20-76DFB5FF0D8E}"/>
              </a:ext>
            </a:extLst>
          </p:cNvPr>
          <p:cNvCxnSpPr>
            <a:stCxn id="3" idx="1"/>
          </p:cNvCxnSpPr>
          <p:nvPr/>
        </p:nvCxnSpPr>
        <p:spPr>
          <a:xfrm flipH="1">
            <a:off x="13642041" y="9480884"/>
            <a:ext cx="2260843" cy="24063"/>
          </a:xfrm>
          <a:prstGeom prst="line">
            <a:avLst/>
          </a:prstGeom>
          <a:noFill/>
          <a:ln w="38100" cap="flat">
            <a:solidFill>
              <a:schemeClr val="tx1"/>
            </a:solidFill>
            <a:prstDash val="solid"/>
            <a:miter lim="800000"/>
            <a:tailEnd type="stealth"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sp>
        <p:nvSpPr>
          <p:cNvPr id="5" name="Text Placeholder 4">
            <a:extLst>
              <a:ext uri="{FF2B5EF4-FFF2-40B4-BE49-F238E27FC236}">
                <a16:creationId xmlns:a16="http://schemas.microsoft.com/office/drawing/2014/main" id="{AD18D943-4793-BE25-E42D-EA014784ECB7}"/>
              </a:ext>
            </a:extLst>
          </p:cNvPr>
          <p:cNvSpPr>
            <a:spLocks noGrp="1"/>
          </p:cNvSpPr>
          <p:nvPr>
            <p:ph type="body" idx="1"/>
          </p:nvPr>
        </p:nvSpPr>
        <p:spPr>
          <a:xfrm>
            <a:off x="15388683" y="3460627"/>
            <a:ext cx="7794136" cy="5704425"/>
          </a:xfrm>
        </p:spPr>
        <p:txBody>
          <a:bodyPr/>
          <a:lstStyle/>
          <a:p>
            <a:r>
              <a:rPr lang="en-US" dirty="0"/>
              <a:t>Top-down</a:t>
            </a:r>
          </a:p>
          <a:p>
            <a:r>
              <a:rPr lang="en-US" dirty="0"/>
              <a:t>Bottom-up</a:t>
            </a:r>
          </a:p>
          <a:p>
            <a:r>
              <a:rPr lang="en-US" dirty="0"/>
              <a:t>Middle-out</a:t>
            </a:r>
          </a:p>
          <a:p>
            <a:r>
              <a:rPr lang="en-US" dirty="0"/>
              <a:t>Top-Bottom-Middle</a:t>
            </a:r>
          </a:p>
          <a:p>
            <a:r>
              <a:rPr lang="en-US" dirty="0"/>
              <a:t>etc., etc., etc.</a:t>
            </a:r>
          </a:p>
        </p:txBody>
      </p:sp>
      <p:pic>
        <p:nvPicPr>
          <p:cNvPr id="3" name="Picture 2">
            <a:extLst>
              <a:ext uri="{FF2B5EF4-FFF2-40B4-BE49-F238E27FC236}">
                <a16:creationId xmlns:a16="http://schemas.microsoft.com/office/drawing/2014/main" id="{24FB4F0E-2C59-8CB6-63D6-FF11C6412E28}"/>
              </a:ext>
            </a:extLst>
          </p:cNvPr>
          <p:cNvPicPr>
            <a:picLocks noChangeAspect="1"/>
          </p:cNvPicPr>
          <p:nvPr/>
        </p:nvPicPr>
        <p:blipFill>
          <a:blip r:embed="rId3"/>
          <a:stretch>
            <a:fillRect/>
          </a:stretch>
        </p:blipFill>
        <p:spPr>
          <a:xfrm>
            <a:off x="1676400" y="3035630"/>
            <a:ext cx="12861768" cy="9899784"/>
          </a:xfrm>
          <a:prstGeom prst="rect">
            <a:avLst/>
          </a:prstGeom>
        </p:spPr>
      </p:pic>
    </p:spTree>
    <p:extLst>
      <p:ext uri="{BB962C8B-B14F-4D97-AF65-F5344CB8AC3E}">
        <p14:creationId xmlns:p14="http://schemas.microsoft.com/office/powerpoint/2010/main" val="11366718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28</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can be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consider:</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the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Scenarios help with Acceptance Testing</a:t>
            </a:r>
            <a:endParaRPr dirty="0"/>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pPr lvl="1"/>
            <a:r>
              <a:rPr lang="en-US" dirty="0"/>
              <a:t>The focus is on treating the application as a black-box</a:t>
            </a:r>
          </a:p>
          <a:p>
            <a:r>
              <a:rPr lang="en-US" dirty="0"/>
              <a:t>Tests are defined as </a:t>
            </a:r>
            <a:r>
              <a:rPr lang="en-US" dirty="0">
                <a:solidFill>
                  <a:srgbClr val="FF0000"/>
                </a:solidFill>
              </a:rPr>
              <a:t>given-when-then scenarios</a:t>
            </a:r>
            <a:r>
              <a:rPr lang="en-US" dirty="0"/>
              <a:t>:</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539BB-0387-0968-12D7-2D02653E6D58}"/>
              </a:ext>
            </a:extLst>
          </p:cNvPr>
          <p:cNvSpPr>
            <a:spLocks noGrp="1"/>
          </p:cNvSpPr>
          <p:nvPr>
            <p:ph type="title"/>
          </p:nvPr>
        </p:nvSpPr>
        <p:spPr/>
        <p:txBody>
          <a:bodyPr/>
          <a:lstStyle/>
          <a:p>
            <a:r>
              <a:rPr lang="en-US" dirty="0"/>
              <a:t>But how to make human-readable scenarios into executable tests?</a:t>
            </a:r>
          </a:p>
        </p:txBody>
      </p:sp>
      <p:sp>
        <p:nvSpPr>
          <p:cNvPr id="3" name="Text Placeholder 2">
            <a:extLst>
              <a:ext uri="{FF2B5EF4-FFF2-40B4-BE49-F238E27FC236}">
                <a16:creationId xmlns:a16="http://schemas.microsoft.com/office/drawing/2014/main" id="{8194A1FA-E981-879F-C6B7-3521CEF67358}"/>
              </a:ext>
            </a:extLst>
          </p:cNvPr>
          <p:cNvSpPr>
            <a:spLocks noGrp="1"/>
          </p:cNvSpPr>
          <p:nvPr>
            <p:ph type="body" idx="1"/>
          </p:nvPr>
        </p:nvSpPr>
        <p:spPr/>
        <p:txBody>
          <a:bodyPr/>
          <a:lstStyle/>
          <a:p>
            <a:r>
              <a:rPr lang="en-US" dirty="0"/>
              <a:t>Scenarios like the one above are readable by humans (e.g. customers)</a:t>
            </a:r>
          </a:p>
          <a:p>
            <a:r>
              <a:rPr lang="en-US" dirty="0"/>
              <a:t>But they are not directly executable</a:t>
            </a:r>
          </a:p>
          <a:p>
            <a:r>
              <a:rPr lang="en-US" dirty="0"/>
              <a:t>Tools like Cypress help fill this gap</a:t>
            </a:r>
          </a:p>
          <a:p>
            <a:pPr lvl="1"/>
            <a:r>
              <a:rPr lang="en-US" dirty="0"/>
              <a:t>link on module page</a:t>
            </a:r>
          </a:p>
        </p:txBody>
      </p:sp>
    </p:spTree>
    <p:extLst>
      <p:ext uri="{BB962C8B-B14F-4D97-AF65-F5344CB8AC3E}">
        <p14:creationId xmlns:p14="http://schemas.microsoft.com/office/powerpoint/2010/main" val="1434480249"/>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36</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39</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Does using the fake </a:t>
            </a:r>
            <a:r>
              <a:rPr lang="en-US" dirty="0" err="1"/>
              <a:t>ClockListener</a:t>
            </a:r>
            <a:r>
              <a:rPr lang="en-US" dirty="0"/>
              <a:t> solve the problem?</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1159830" y="2869941"/>
            <a:ext cx="12637070" cy="4181654"/>
          </a:xfrm>
        </p:spPr>
        <p:txBody>
          <a:bodyPr>
            <a:normAutofit/>
          </a:bodyPr>
          <a:lstStyle/>
          <a:p>
            <a:r>
              <a:rPr lang="en-US" dirty="0"/>
              <a:t>Good news:</a:t>
            </a:r>
          </a:p>
          <a:p>
            <a:pPr lvl="1"/>
            <a:r>
              <a:rPr lang="en-US" dirty="0"/>
              <a:t>It works!</a:t>
            </a:r>
          </a:p>
          <a:p>
            <a:pPr lvl="1"/>
            <a:r>
              <a:rPr lang="en-US" dirty="0"/>
              <a:t>It doesn’t require learning other libraries</a:t>
            </a:r>
          </a:p>
        </p:txBody>
      </p:sp>
      <p:sp>
        <p:nvSpPr>
          <p:cNvPr id="4" name="TextBox 3">
            <a:extLst>
              <a:ext uri="{FF2B5EF4-FFF2-40B4-BE49-F238E27FC236}">
                <a16:creationId xmlns:a16="http://schemas.microsoft.com/office/drawing/2014/main" id="{09965E35-6868-0EAC-413C-1EE401F992B3}"/>
              </a:ext>
            </a:extLst>
          </p:cNvPr>
          <p:cNvSpPr txBox="1"/>
          <p:nvPr/>
        </p:nvSpPr>
        <p:spPr>
          <a:xfrm>
            <a:off x="895815" y="3140590"/>
            <a:ext cx="9483430" cy="66171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
        <p:nvSpPr>
          <p:cNvPr id="5" name="Text Placeholder 2">
            <a:extLst>
              <a:ext uri="{FF2B5EF4-FFF2-40B4-BE49-F238E27FC236}">
                <a16:creationId xmlns:a16="http://schemas.microsoft.com/office/drawing/2014/main" id="{57DD0DB0-FF3B-CA9F-428B-D75BB7D8FA08}"/>
              </a:ext>
            </a:extLst>
          </p:cNvPr>
          <p:cNvSpPr txBox="1">
            <a:spLocks/>
          </p:cNvSpPr>
          <p:nvPr/>
        </p:nvSpPr>
        <p:spPr>
          <a:xfrm>
            <a:off x="11159830" y="7087343"/>
            <a:ext cx="12637070" cy="8702677"/>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Bad news:</a:t>
            </a:r>
          </a:p>
          <a:p>
            <a:pPr lvl="1" hangingPunct="1"/>
            <a:r>
              <a:rPr lang="en-US" dirty="0"/>
              <a:t>It’s a maintenance burden (what if new methods are added to </a:t>
            </a:r>
            <a:r>
              <a:rPr lang="en-US" dirty="0" err="1"/>
              <a:t>IClockListener</a:t>
            </a:r>
            <a:r>
              <a:rPr lang="en-US" dirty="0"/>
              <a:t>?)</a:t>
            </a:r>
          </a:p>
          <a:p>
            <a:pPr lvl="1" hangingPunct="1"/>
            <a:r>
              <a:rPr lang="en-US" dirty="0"/>
              <a:t>It took manual effort to write</a:t>
            </a:r>
          </a:p>
          <a:p>
            <a:pPr lvl="1" hangingPunct="1"/>
            <a:r>
              <a:rPr lang="en-US" dirty="0"/>
              <a:t>Richer fakes (e.g. track how many times a method called) would take even more effort to write</a:t>
            </a:r>
            <a:endParaRPr lang="en-US" i="1" dirty="0"/>
          </a:p>
        </p:txBody>
      </p:sp>
    </p:spTree>
    <p:extLst>
      <p:ext uri="{BB962C8B-B14F-4D97-AF65-F5344CB8AC3E}">
        <p14:creationId xmlns:p14="http://schemas.microsoft.com/office/powerpoint/2010/main" val="35537763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5" grpId="0" animBg="1"/>
    </p:bldLst>
  </p:timing>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21412</TotalTime>
  <Words>7003</Words>
  <Application>Microsoft Office PowerPoint</Application>
  <PresentationFormat>Custom</PresentationFormat>
  <Paragraphs>558</Paragraphs>
  <Slides>39</Slides>
  <Notes>33</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39</vt:i4>
      </vt:variant>
    </vt:vector>
  </HeadingPairs>
  <TitlesOfParts>
    <vt:vector size="46" baseType="lpstr">
      <vt:lpstr>Arial</vt:lpstr>
      <vt:lpstr>Calibri</vt:lpstr>
      <vt:lpstr>Consolas</vt:lpstr>
      <vt:lpstr>Helvetica Neue</vt:lpstr>
      <vt:lpstr>Ink Free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Does using the fake ClockListener solve the problem?</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“End-to-End” Tests can be Enormous</vt:lpstr>
      <vt:lpstr>Medium and Large Tests can be Flaky</vt:lpstr>
      <vt:lpstr>Flaky Test Example: Async/Wait</vt:lpstr>
      <vt:lpstr>Avoiding the GUI can help reduce flakiness</vt:lpstr>
      <vt:lpstr>Scenarios help with Acceptance Testing</vt:lpstr>
      <vt:lpstr>But how to make human-readable scenarios into executable tests?</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59</cp:revision>
  <dcterms:modified xsi:type="dcterms:W3CDTF">2024-10-08T02:08:37Z</dcterms:modified>
</cp:coreProperties>
</file>